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3" r:id="rId4"/>
    <p:sldId id="260" r:id="rId5"/>
    <p:sldId id="261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534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A4FFA-20A5-4F71-8529-C262D439EAAE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79676-F57A-4B19-B6BC-DBCC17D6D4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7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79676-F57A-4B19-B6BC-DBCC17D6D4D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8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1FE84-CE81-19C4-8F78-23F61F69E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ABE226-083C-5A0A-AF9B-4AB243769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395731-EACB-0B24-9D91-5C2DA2B8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525BC-CDC1-58C6-8F77-AC9201C9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88E4D2-CBCC-0D92-D87F-EF9EAD6F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2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BC79A-099B-C16F-4AB1-216F3F55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3DF7F1-5769-1D3D-9E53-58FCC3514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171FA-1396-8E6A-F0AF-1B8B0148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0D47F8-AC95-8941-275A-72D04C114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44B53-D54A-CE8C-A54F-2B0A1B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5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F055A5-732A-9C7A-8E60-54E2593C2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4D944E-2A97-9765-452A-EA3B711D7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8E2EC-7312-1703-86CF-FB76771F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1B5983-591E-3C9C-53FC-1A8F4CD8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FE872-6B3C-7FB4-1FF2-8C86C141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8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2183-BE0F-6A05-D349-3D71B3D2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0728F-77CA-51A9-6B5D-521BA17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5E2389-96E0-CF2F-A3BE-1C7BD5CA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8236D-05B5-1A83-2722-7CD71AD2F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0AE52-DE3A-775A-C129-31B2B387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966DE-C34D-5113-194E-A9C71C3C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90AD43-454C-08F9-723D-B7B6017C9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65D77-93A0-78EF-615C-841DD189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6A67B3-3724-4BEE-A42C-63202BD2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FBA4F-27A6-E906-DA92-9172B390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24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AE130-2FE1-FC7D-9150-C2B40B2B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B93FD-64BB-12BF-E1CF-BBC06869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A8A88-C09D-4AD2-AD01-4DC5E40EB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A1C50-D678-2168-9E87-04552769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010356-B4EF-71C1-893F-B6394A5F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1F6F08-5025-C930-B858-356F85CE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44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AD724-E4FE-054C-19A3-D01D6548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C9EA1B-BB5B-005C-0458-72CF48BDE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408481-F975-4590-358B-DA2898909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7C1AE2-4DE6-5EC3-5D6F-36F4D8FFE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ABB023-399D-E389-730F-889B9E80E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B920F6-E868-4988-CCD0-D1C83665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AC3BAF-30DA-BE3A-34CB-8E6770B8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87A279-FA7C-B77A-79D0-60BE3FFD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30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F477B-4036-AF01-D0EF-AAFAF6B60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6215BA-A925-ABD9-A390-6124868F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2F981D-143D-4878-FE4B-A5E2FA7D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4FAE32-AD0F-791C-229D-839D7112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89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D40000-3854-459C-83AF-4DD61EC7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25B224-7547-E713-E53E-8F997F3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24B0E-D8E3-D728-497E-A5CE73F4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5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4227F-C6E3-2C72-ED53-A873416F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2956F-DA80-C565-9780-3FCF2856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410406-606E-9234-0F89-5F02C4390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E7C5D-988E-DCB9-76B5-144533A0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8E6E6A-8BE5-4132-FE4B-63D1B2AA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92C6D6-284D-E5C2-A139-A33B0E14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1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821B6-7F03-7135-A00A-E631A9AB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8E886E-4D7B-ABB4-9A1C-212561CA0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6AB394-A564-00E4-D4B4-6BE82900F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B05D51-AAAC-1D54-6210-BD210ACC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6F9C94-9CCD-3118-AB12-1B0B6B82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D7F84-5456-2BB4-E1FB-ECAE0CA8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3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FB3AD6-CF83-975B-3638-6E2F888F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EA9EE-20E5-0AEC-D918-AEBFEECC6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0AA1B-6CAF-C65B-AFF8-8107C2A8D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375F0-EA06-4DD2-994E-C8E947F1DA29}" type="datetimeFigureOut">
              <a:rPr lang="zh-CN" altLang="en-US" smtClean="0"/>
              <a:t>2023/6/23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7757B9-9D1C-CE91-14DA-FA4DA3F11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531197-D8C1-E9B9-3EFA-FD68BE8F8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6160-6FCE-453C-A92D-20E7123388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83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enai.com/research/cli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ai.com/research/cli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08CB9B-DA92-9178-CE67-6EC38E0A704B}"/>
              </a:ext>
            </a:extLst>
          </p:cNvPr>
          <p:cNvSpPr txBox="1"/>
          <p:nvPr/>
        </p:nvSpPr>
        <p:spPr>
          <a:xfrm>
            <a:off x="1741564" y="1576553"/>
            <a:ext cx="870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enhanced long-tailed imbalanced image classification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D16555-12B7-AB61-F223-AB40CEDC2F58}"/>
              </a:ext>
            </a:extLst>
          </p:cNvPr>
          <p:cNvSpPr txBox="1"/>
          <p:nvPr/>
        </p:nvSpPr>
        <p:spPr>
          <a:xfrm>
            <a:off x="3367514" y="3960298"/>
            <a:ext cx="557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Zhuo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2023-05-01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3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9A43CB-F956-7493-1111-B5B2CEC184D1}"/>
              </a:ext>
            </a:extLst>
          </p:cNvPr>
          <p:cNvSpPr txBox="1"/>
          <p:nvPr/>
        </p:nvSpPr>
        <p:spPr>
          <a:xfrm>
            <a:off x="5740751" y="1298287"/>
            <a:ext cx="645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How pretrained visual-language model can enhance long-tailed recognition?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D57EC1-6DF4-490B-78D4-35E2DF02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0224" cy="19182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3949D4-E246-D24B-938E-A87873FA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67" y="2943304"/>
            <a:ext cx="8647866" cy="26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116750-5150-A61C-D1D2-B1CE19909D66}"/>
              </a:ext>
            </a:extLst>
          </p:cNvPr>
          <p:cNvSpPr txBox="1"/>
          <p:nvPr/>
        </p:nvSpPr>
        <p:spPr>
          <a:xfrm>
            <a:off x="201799" y="264861"/>
            <a:ext cx="9440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 framework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Class-wise visual-linguistic pre-training (CVLR) module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Language-guided recognition head (LGR)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7F1D61-E777-919E-5E97-DAA4B145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10058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29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116750-5150-A61C-D1D2-B1CE19909D66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Class-wise visual-linguistic pre-training (CVLR) module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4604A-F3B5-DB0B-D938-316006667B94}"/>
              </a:ext>
            </a:extLst>
          </p:cNvPr>
          <p:cNvSpPr txBox="1"/>
          <p:nvPr/>
        </p:nvSpPr>
        <p:spPr>
          <a:xfrm>
            <a:off x="6968129" y="911192"/>
            <a:ext cx="4218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features.</a:t>
            </a: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Class-wise contrastive learning loss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96DE04-7D3C-D692-1D9A-36835048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9" y="1100955"/>
            <a:ext cx="5746704" cy="4696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836C42-3BF5-D160-D455-DF5F28B1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83" y="1887426"/>
            <a:ext cx="3656487" cy="6328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E152BE-1A22-C00C-253D-1CB1A5FBD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83" y="3496515"/>
            <a:ext cx="4489682" cy="21262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A804A6-3A2B-77A9-932B-7BCB84CA20BE}"/>
              </a:ext>
            </a:extLst>
          </p:cNvPr>
          <p:cNvSpPr txBox="1"/>
          <p:nvPr/>
        </p:nvSpPr>
        <p:spPr>
          <a:xfrm>
            <a:off x="1094610" y="5797268"/>
            <a:ext cx="1020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和前一篇相比，它通过在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上做对比学习，从而引入了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更多的正负样本对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。目的还是增大类间距离的同时减小类内距离。可以看到，前一篇只有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上的样本才是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positive pair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，除此之外都是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negative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9776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116750-5150-A61C-D1D2-B1CE19909D66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Class-wise visual-linguistic pre-training (CVLR) module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94604A-F3B5-DB0B-D938-316006667B94}"/>
              </a:ext>
            </a:extLst>
          </p:cNvPr>
          <p:cNvSpPr txBox="1"/>
          <p:nvPr/>
        </p:nvSpPr>
        <p:spPr>
          <a:xfrm>
            <a:off x="767562" y="1151472"/>
            <a:ext cx="81628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they also distill the CLIP into the model.</a:t>
            </a: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9D759-F3E5-1453-FA54-B41FB340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44" y="2315082"/>
            <a:ext cx="6267450" cy="1905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D501706-8F62-BD7D-7F49-7D89FF8412D2}"/>
              </a:ext>
            </a:extLst>
          </p:cNvPr>
          <p:cNvSpPr txBox="1"/>
          <p:nvPr/>
        </p:nvSpPr>
        <p:spPr>
          <a:xfrm>
            <a:off x="6745647" y="2169197"/>
            <a:ext cx="54463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>
                <a:solidFill>
                  <a:srgbClr val="FF0000"/>
                </a:solidFill>
              </a:rPr>
              <a:t>pre-trained CLIP</a:t>
            </a:r>
            <a:r>
              <a:rPr lang="zh-CN" altLang="en-US" dirty="0">
                <a:solidFill>
                  <a:srgbClr val="FF0000"/>
                </a:solidFill>
              </a:rPr>
              <a:t>来</a:t>
            </a:r>
            <a:r>
              <a:rPr lang="zh-CN" altLang="en-US" dirty="0"/>
              <a:t>同时对输入</a:t>
            </a:r>
            <a:r>
              <a:rPr lang="en-US" altLang="zh-CN" dirty="0"/>
              <a:t>image-text</a:t>
            </a:r>
            <a:r>
              <a:rPr lang="zh-CN" altLang="en-US" dirty="0"/>
              <a:t>提取</a:t>
            </a:r>
            <a:r>
              <a:rPr lang="en-US" altLang="zh-CN" dirty="0"/>
              <a:t>feature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</a:t>
            </a:r>
            <a:r>
              <a:rPr lang="zh-CN" altLang="en-US" dirty="0">
                <a:solidFill>
                  <a:srgbClr val="FF0000"/>
                </a:solidFill>
              </a:rPr>
              <a:t>同一个</a:t>
            </a:r>
            <a:r>
              <a:rPr lang="en-US" altLang="zh-CN" dirty="0">
                <a:solidFill>
                  <a:srgbClr val="FF0000"/>
                </a:solidFill>
              </a:rPr>
              <a:t>index</a:t>
            </a:r>
            <a:r>
              <a:rPr lang="zh-CN" altLang="en-US" dirty="0"/>
              <a:t>下的</a:t>
            </a:r>
            <a:r>
              <a:rPr lang="en-US" altLang="zh-CN" dirty="0"/>
              <a:t>pair</a:t>
            </a:r>
            <a:r>
              <a:rPr lang="zh-CN" altLang="en-US" dirty="0"/>
              <a:t>，</a:t>
            </a:r>
            <a:r>
              <a:rPr lang="en-US" altLang="zh-CN" dirty="0"/>
              <a:t>CVLR</a:t>
            </a:r>
            <a:r>
              <a:rPr lang="zh-CN" altLang="en-US" dirty="0"/>
              <a:t>应该具有和</a:t>
            </a:r>
            <a:r>
              <a:rPr lang="en-US" altLang="zh-CN" dirty="0"/>
              <a:t>CLIP</a:t>
            </a:r>
            <a:r>
              <a:rPr lang="zh-CN" altLang="en-US" dirty="0">
                <a:solidFill>
                  <a:srgbClr val="FF0000"/>
                </a:solidFill>
              </a:rPr>
              <a:t>相近的输出</a:t>
            </a:r>
            <a:r>
              <a:rPr lang="zh-CN" altLang="en-US" dirty="0"/>
              <a:t>，因此直接采用</a:t>
            </a:r>
            <a:r>
              <a:rPr lang="zh-CN" altLang="en-US" dirty="0">
                <a:solidFill>
                  <a:srgbClr val="FF0000"/>
                </a:solidFill>
              </a:rPr>
              <a:t>点积相似度</a:t>
            </a:r>
            <a:r>
              <a:rPr lang="zh-CN" altLang="en-US" dirty="0"/>
              <a:t>来计算两个模型对于同一个</a:t>
            </a:r>
            <a:r>
              <a:rPr lang="en-US" altLang="zh-CN" dirty="0"/>
              <a:t>pair</a:t>
            </a:r>
            <a:r>
              <a:rPr lang="zh-CN" altLang="en-US" dirty="0"/>
              <a:t>的输出。通过最小化这个相似度，来实现知识从</a:t>
            </a:r>
            <a:r>
              <a:rPr lang="en-US" altLang="zh-CN" dirty="0"/>
              <a:t>CLIP</a:t>
            </a:r>
            <a:r>
              <a:rPr lang="zh-CN" altLang="en-US" dirty="0"/>
              <a:t>到</a:t>
            </a:r>
            <a:r>
              <a:rPr lang="en-US" altLang="zh-CN" dirty="0"/>
              <a:t>CVLR</a:t>
            </a:r>
            <a:r>
              <a:rPr lang="zh-CN" altLang="en-US" dirty="0"/>
              <a:t>的蒸馏。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292B157-4C94-E3EA-F031-F1FA54B35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31" y="5271547"/>
            <a:ext cx="35718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1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116750-5150-A61C-D1D2-B1CE19909D66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Language-Guided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5ADDAD-E3BA-8A91-BE5F-4278C86D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8" y="1040064"/>
            <a:ext cx="3790950" cy="55530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CD6543-2647-9AAE-FDDE-88B7BF0F3A6C}"/>
              </a:ext>
            </a:extLst>
          </p:cNvPr>
          <p:cNvSpPr txBox="1"/>
          <p:nvPr/>
        </p:nvSpPr>
        <p:spPr>
          <a:xfrm>
            <a:off x="5025863" y="911192"/>
            <a:ext cx="6160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sentence selection strategy to filter out noise texts.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CVLR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后，对每个类采样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，然后对所有用来描述它们的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的评分排序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选择最接近的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作为这个类的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Language-Guided Recognition Head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910976-B5A0-B1CA-D3DE-752190BD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038" y="3816601"/>
            <a:ext cx="7252541" cy="20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116750-5150-A61C-D1D2-B1CE19909D66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Language-Guided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5ADDAD-E3BA-8A91-BE5F-4278C86D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8" y="1040064"/>
            <a:ext cx="3790950" cy="55530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CD6543-2647-9AAE-FDDE-88B7BF0F3A6C}"/>
              </a:ext>
            </a:extLst>
          </p:cNvPr>
          <p:cNvSpPr txBox="1"/>
          <p:nvPr/>
        </p:nvSpPr>
        <p:spPr>
          <a:xfrm>
            <a:off x="5025863" y="911192"/>
            <a:ext cx="61605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sentence selection strategy to filter out noise texts.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CVLR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后，对每个类采样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，然后对所有用来描述它们的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的评分排序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选择最接近的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作为这个类的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文本。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Language-Guided Recognition Head</a:t>
            </a: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342900" indent="-342900">
              <a:buAutoNum type="arabicPeriod"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0F20FE-E5DA-CFAD-75DB-933A4CFB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53" y="3642756"/>
            <a:ext cx="4849685" cy="17529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364093-8140-A604-2CBC-DEA7BB772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53" y="6006625"/>
            <a:ext cx="4533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4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8801258-6E71-EEBE-A2B5-C3B74F85EC60}"/>
              </a:ext>
            </a:extLst>
          </p:cNvPr>
          <p:cNvSpPr txBox="1"/>
          <p:nvPr/>
        </p:nvSpPr>
        <p:spPr>
          <a:xfrm>
            <a:off x="201799" y="264861"/>
            <a:ext cx="9440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text data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1709A3-31E7-450E-EAB7-598DA7CD085E}"/>
              </a:ext>
            </a:extLst>
          </p:cNvPr>
          <p:cNvSpPr txBox="1"/>
          <p:nvPr/>
        </p:nvSpPr>
        <p:spPr>
          <a:xfrm>
            <a:off x="600701" y="1361588"/>
            <a:ext cx="1017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Use the </a:t>
            </a:r>
            <a:r>
              <a:rPr lang="en-US" altLang="zh-CN" dirty="0">
                <a:solidFill>
                  <a:srgbClr val="FF0000"/>
                </a:solidFill>
              </a:rPr>
              <a:t>original class name </a:t>
            </a:r>
            <a:r>
              <a:rPr lang="en-US" altLang="zh-CN" dirty="0"/>
              <a:t>as an initial query to obtain the best matching entry from Wikipedia.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Clean and filter </a:t>
            </a:r>
            <a:r>
              <a:rPr lang="en-US" altLang="zh-CN" dirty="0"/>
              <a:t>the raw data manually.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Add 80 </a:t>
            </a:r>
            <a:r>
              <a:rPr lang="en-US" altLang="zh-CN" dirty="0">
                <a:solidFill>
                  <a:srgbClr val="FF0000"/>
                </a:solidFill>
              </a:rPr>
              <a:t>prompt sentences </a:t>
            </a:r>
            <a:r>
              <a:rPr lang="en-US" altLang="zh-CN" dirty="0"/>
              <a:t>for each class based on </a:t>
            </a:r>
            <a:r>
              <a:rPr lang="en-US" altLang="zh-CN" dirty="0">
                <a:solidFill>
                  <a:srgbClr val="FF0000"/>
                </a:solidFill>
              </a:rPr>
              <a:t>prompt templates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768883-BA8E-7882-19BF-D31FCE94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7" y="2383746"/>
            <a:ext cx="5077160" cy="42093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17455E-E971-64DB-1A56-0EB0925600F5}"/>
              </a:ext>
            </a:extLst>
          </p:cNvPr>
          <p:cNvSpPr txBox="1"/>
          <p:nvPr/>
        </p:nvSpPr>
        <p:spPr>
          <a:xfrm>
            <a:off x="6195255" y="2673832"/>
            <a:ext cx="5808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Key.</a:t>
            </a:r>
          </a:p>
          <a:p>
            <a:endParaRPr lang="en-US" altLang="zh-CN" dirty="0"/>
          </a:p>
          <a:p>
            <a:r>
              <a:rPr lang="zh-CN" altLang="en-US" dirty="0"/>
              <a:t>为了公平比较（</a:t>
            </a:r>
            <a:r>
              <a:rPr lang="en-US" altLang="zh-CN" dirty="0"/>
              <a:t>CVLR</a:t>
            </a:r>
            <a:r>
              <a:rPr lang="zh-CN" altLang="en-US" dirty="0"/>
              <a:t>利用了</a:t>
            </a:r>
            <a:r>
              <a:rPr lang="en-US" altLang="zh-CN" dirty="0"/>
              <a:t>CLIP</a:t>
            </a:r>
            <a:r>
              <a:rPr lang="zh-CN" altLang="en-US" dirty="0"/>
              <a:t>），本文使用</a:t>
            </a:r>
            <a:r>
              <a:rPr lang="en-US" altLang="zh-CN" dirty="0"/>
              <a:t>clip</a:t>
            </a:r>
            <a:r>
              <a:rPr lang="zh-CN" altLang="en-US" dirty="0"/>
              <a:t>的</a:t>
            </a:r>
            <a:r>
              <a:rPr lang="en-US" altLang="zh-CN" dirty="0"/>
              <a:t>image encoder</a:t>
            </a:r>
            <a:r>
              <a:rPr lang="zh-CN" altLang="en-US" dirty="0"/>
              <a:t>参数来重新初始化模型并复现了要对比的方法。</a:t>
            </a:r>
          </a:p>
        </p:txBody>
      </p:sp>
    </p:spTree>
    <p:extLst>
      <p:ext uri="{BB962C8B-B14F-4D97-AF65-F5344CB8AC3E}">
        <p14:creationId xmlns:p14="http://schemas.microsoft.com/office/powerpoint/2010/main" val="155601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8801258-6E71-EEBE-A2B5-C3B74F85EC60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9E9C63-4C3A-672E-2CC5-CAF986DC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" y="1116198"/>
            <a:ext cx="6139354" cy="42015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25788D-E33F-2BDD-74F4-2A389F42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803" y="911192"/>
            <a:ext cx="5016767" cy="47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25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8801258-6E71-EEBE-A2B5-C3B74F85EC60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C0E681-8A4D-31CD-925F-48A9968C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16" y="560885"/>
            <a:ext cx="8194615" cy="573623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885906-A936-876F-9FD1-14CBCCEA57B4}"/>
              </a:ext>
            </a:extLst>
          </p:cNvPr>
          <p:cNvSpPr/>
          <p:nvPr/>
        </p:nvSpPr>
        <p:spPr>
          <a:xfrm>
            <a:off x="2560320" y="4269302"/>
            <a:ext cx="7201688" cy="69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02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A00551-D845-7572-A453-146D6F30C39B}"/>
              </a:ext>
            </a:extLst>
          </p:cNvPr>
          <p:cNvSpPr txBox="1"/>
          <p:nvPr/>
        </p:nvSpPr>
        <p:spPr>
          <a:xfrm>
            <a:off x="201799" y="264861"/>
            <a:ext cx="944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44776-A636-9883-97DA-2A66FD033CBF}"/>
              </a:ext>
            </a:extLst>
          </p:cNvPr>
          <p:cNvSpPr txBox="1"/>
          <p:nvPr/>
        </p:nvSpPr>
        <p:spPr>
          <a:xfrm>
            <a:off x="2024292" y="1362141"/>
            <a:ext cx="90557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CLIP</a:t>
            </a:r>
            <a:r>
              <a:rPr lang="zh-CN" altLang="en-US" dirty="0"/>
              <a:t>这种模型可能会受到灾难性遗忘影响（微调时，下游信息量不足可能反而破坏了</a:t>
            </a:r>
            <a:r>
              <a:rPr lang="en-US" altLang="zh-CN" dirty="0"/>
              <a:t>backbone</a:t>
            </a:r>
            <a:r>
              <a:rPr lang="zh-CN" altLang="en-US" dirty="0"/>
              <a:t>的性能）。能够做好下游的</a:t>
            </a:r>
            <a:r>
              <a:rPr lang="en-US" altLang="zh-CN" dirty="0"/>
              <a:t>finetuning</a:t>
            </a:r>
            <a:r>
              <a:rPr lang="zh-CN" altLang="en-US" dirty="0"/>
              <a:t>其实很吃工程能力。第一篇文章会有这个问题，第二篇则不会。但是如何训练多模态模型也是一个工程问题。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</a:t>
            </a:r>
            <a:r>
              <a:rPr lang="en-US" altLang="zh-CN" dirty="0"/>
              <a:t>long-tail</a:t>
            </a:r>
            <a:r>
              <a:rPr lang="zh-CN" altLang="en-US" dirty="0"/>
              <a:t>这个任务本身并没有很好的建模，使用了更强的</a:t>
            </a:r>
            <a:r>
              <a:rPr lang="en-US" altLang="zh-CN" dirty="0"/>
              <a:t>backbone</a:t>
            </a:r>
            <a:r>
              <a:rPr lang="zh-CN" altLang="en-US" dirty="0"/>
              <a:t>。可以说，提升几乎来自于</a:t>
            </a:r>
            <a:r>
              <a:rPr lang="en-US" altLang="zh-CN" dirty="0"/>
              <a:t>backbone+</a:t>
            </a:r>
            <a:r>
              <a:rPr lang="zh-CN" altLang="en-US" dirty="0"/>
              <a:t>收集到的文本数据。我觉得对长尾问题来说是一种很暴力的解法。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个人看法是，针对长尾中少数类图像特征缺少的问题，如果能用少数类和多数类的文本信息，设计更好的对比学习方法来</a:t>
            </a:r>
            <a:r>
              <a:rPr lang="zh-CN" altLang="en-US" dirty="0">
                <a:solidFill>
                  <a:srgbClr val="FF0000"/>
                </a:solidFill>
              </a:rPr>
              <a:t>“支撑”</a:t>
            </a:r>
            <a:r>
              <a:rPr lang="zh-CN" altLang="en-US" dirty="0"/>
              <a:t>其少数类的图像特征会更有趣。这时候的</a:t>
            </a:r>
            <a:r>
              <a:rPr lang="en-US" altLang="zh-CN" dirty="0"/>
              <a:t>CLIP</a:t>
            </a:r>
            <a:r>
              <a:rPr lang="zh-CN" altLang="en-US" dirty="0"/>
              <a:t>这种模型应该仅仅是用作</a:t>
            </a:r>
            <a:r>
              <a:rPr lang="zh-CN" altLang="en-US" dirty="0">
                <a:solidFill>
                  <a:srgbClr val="FF0000"/>
                </a:solidFill>
              </a:rPr>
              <a:t>提取多模态特征</a:t>
            </a:r>
            <a:r>
              <a:rPr lang="zh-CN" altLang="en-US" dirty="0"/>
              <a:t>使用的目的，而不是直接用它来分类。这两篇文章都可以归到表征学习的范围内，获得更好的</a:t>
            </a:r>
            <a:r>
              <a:rPr lang="en-US" altLang="zh-CN" dirty="0"/>
              <a:t>features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如果是我来做的话，在没有看到第二篇文章前，我的想法几乎和它一样。但是我觉得缺少了</a:t>
            </a:r>
            <a:r>
              <a:rPr lang="en-US" altLang="zh-CN" dirty="0"/>
              <a:t>Majority </a:t>
            </a:r>
            <a:r>
              <a:rPr lang="zh-CN" altLang="en-US" dirty="0"/>
              <a:t>和 </a:t>
            </a:r>
            <a:r>
              <a:rPr lang="en-US" altLang="zh-CN" dirty="0"/>
              <a:t>minority </a:t>
            </a:r>
            <a:r>
              <a:rPr lang="zh-CN" altLang="en-US" dirty="0"/>
              <a:t>之间的相互约束。而这种显式的约束对长尾问题来说才是最重要和直接的。</a:t>
            </a:r>
          </a:p>
        </p:txBody>
      </p:sp>
    </p:spTree>
    <p:extLst>
      <p:ext uri="{BB962C8B-B14F-4D97-AF65-F5344CB8AC3E}">
        <p14:creationId xmlns:p14="http://schemas.microsoft.com/office/powerpoint/2010/main" val="361847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A48F5B-2FA5-B8F9-3F4A-2D108821F289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Signifier"/>
              </a:rPr>
              <a:t>Contrastive Language–Image Pre-training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2BAD3F-FC9B-AEBE-6775-579E9C298F47}"/>
              </a:ext>
            </a:extLst>
          </p:cNvPr>
          <p:cNvSpPr txBox="1"/>
          <p:nvPr/>
        </p:nvSpPr>
        <p:spPr>
          <a:xfrm>
            <a:off x="605396" y="5265683"/>
            <a:ext cx="1024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Two-encoders structure fed with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image-text pair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loss for contrastive pretraining.</a:t>
            </a:r>
          </a:p>
          <a:p>
            <a:pPr marL="342900" indent="-342900">
              <a:buAutoNum type="arabicPeriod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773156-6006-C98B-A6B1-9F4401FBC546}"/>
              </a:ext>
            </a:extLst>
          </p:cNvPr>
          <p:cNvSpPr txBox="1"/>
          <p:nvPr/>
        </p:nvSpPr>
        <p:spPr>
          <a:xfrm>
            <a:off x="3547242" y="622380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CLIP: Connecting text and images (openai.com)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14946C-047B-79DC-B0C6-B701E0B1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9" y="974785"/>
            <a:ext cx="5325132" cy="39546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7004B1-509A-2BDD-AA8F-B8BD04FF6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00" y="588026"/>
            <a:ext cx="4868021" cy="434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A48F5B-2FA5-B8F9-3F4A-2D108821F289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 (</a:t>
            </a:r>
            <a:r>
              <a:rPr lang="en-US" altLang="zh-CN" b="0" i="1" dirty="0">
                <a:solidFill>
                  <a:srgbClr val="000000"/>
                </a:solidFill>
                <a:effectLst/>
                <a:latin typeface="Signifier"/>
              </a:rPr>
              <a:t>Contrastive Language–Image Pre-training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2BAD3F-FC9B-AEBE-6775-579E9C298F47}"/>
              </a:ext>
            </a:extLst>
          </p:cNvPr>
          <p:cNvSpPr txBox="1"/>
          <p:nvPr/>
        </p:nvSpPr>
        <p:spPr>
          <a:xfrm>
            <a:off x="605396" y="5265683"/>
            <a:ext cx="1024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downstream tasks, predict the label in a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way or further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finetune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then predict.</a:t>
            </a:r>
          </a:p>
          <a:p>
            <a:pPr marL="342900" indent="-342900">
              <a:buAutoNum type="arabicPeriod"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773156-6006-C98B-A6B1-9F4401FBC546}"/>
              </a:ext>
            </a:extLst>
          </p:cNvPr>
          <p:cNvSpPr txBox="1"/>
          <p:nvPr/>
        </p:nvSpPr>
        <p:spPr>
          <a:xfrm>
            <a:off x="3547242" y="6223807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CLIP: Connecting text and images (openai.com)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4368F-46A1-4F18-1670-8F1394BF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160" y="1050432"/>
            <a:ext cx="5267752" cy="40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8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759036-29CD-3D39-CEC6-0DF392FAB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6" y="0"/>
            <a:ext cx="6103063" cy="15731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A90611-9457-D324-15F7-7270C492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12" y="1967054"/>
            <a:ext cx="8191814" cy="39930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9A43CB-F956-7493-1111-B5B2CEC184D1}"/>
              </a:ext>
            </a:extLst>
          </p:cNvPr>
          <p:cNvSpPr txBox="1"/>
          <p:nvPr/>
        </p:nvSpPr>
        <p:spPr>
          <a:xfrm>
            <a:off x="5599912" y="573865"/>
            <a:ext cx="645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How pretrained visual-language model can enhance long-tailed recognition?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7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A00551-D845-7572-A453-146D6F30C39B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A.  Further fine tuning on long-tailed dataset.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B7DABA-94AF-AC2F-14FB-56F72C401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287000"/>
            <a:ext cx="11249025" cy="25622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3FBC4F-3881-574C-DDB3-6FC2983D2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49" y="3992486"/>
            <a:ext cx="5353050" cy="1181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33A45B-63FF-C228-7E0E-9DF4AA6D263B}"/>
              </a:ext>
            </a:extLst>
          </p:cNvPr>
          <p:cNvSpPr txBox="1"/>
          <p:nvPr/>
        </p:nvSpPr>
        <p:spPr>
          <a:xfrm>
            <a:off x="6987277" y="1505637"/>
            <a:ext cx="131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C2E0AA-E0BC-42C9-06D7-DC659A0CC564}"/>
              </a:ext>
            </a:extLst>
          </p:cNvPr>
          <p:cNvSpPr txBox="1"/>
          <p:nvPr/>
        </p:nvSpPr>
        <p:spPr>
          <a:xfrm>
            <a:off x="6987277" y="2446598"/>
            <a:ext cx="131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1C150A-636A-EE62-F7F9-0ADF6B547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121270"/>
            <a:ext cx="5724525" cy="17811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E846436-1FC9-638A-4731-E53997FC8B8E}"/>
              </a:ext>
            </a:extLst>
          </p:cNvPr>
          <p:cNvSpPr/>
          <p:nvPr/>
        </p:nvSpPr>
        <p:spPr>
          <a:xfrm>
            <a:off x="6444943" y="5011857"/>
            <a:ext cx="5375581" cy="890588"/>
          </a:xfrm>
          <a:prstGeom prst="rect">
            <a:avLst/>
          </a:prstGeom>
          <a:solidFill>
            <a:srgbClr val="FBE5D6">
              <a:alpha val="40000"/>
            </a:srgb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91898B8-E95A-6E96-F06C-5C6CAB164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332" y="5388095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7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A00551-D845-7572-A453-146D6F30C39B}"/>
              </a:ext>
            </a:extLst>
          </p:cNvPr>
          <p:cNvSpPr txBox="1"/>
          <p:nvPr/>
        </p:nvSpPr>
        <p:spPr>
          <a:xfrm>
            <a:off x="201799" y="264861"/>
            <a:ext cx="9440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B.  Freeze backbone and utilize an linear adapter layer to refine representation.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5458CF-03C3-4D11-1F82-957F6A1E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71" y="1512904"/>
            <a:ext cx="10117258" cy="26569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4C0C4B-48FD-836E-52F0-26403420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29" y="4971144"/>
            <a:ext cx="4095750" cy="437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5E3E73-3673-288A-B18C-64759C2F532B}"/>
              </a:ext>
            </a:extLst>
          </p:cNvPr>
          <p:cNvSpPr txBox="1"/>
          <p:nvPr/>
        </p:nvSpPr>
        <p:spPr>
          <a:xfrm>
            <a:off x="6299901" y="2314167"/>
            <a:ext cx="38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0F5EF5-1F80-5F87-0547-0194CB4561D6}"/>
              </a:ext>
            </a:extLst>
          </p:cNvPr>
          <p:cNvSpPr txBox="1"/>
          <p:nvPr/>
        </p:nvSpPr>
        <p:spPr>
          <a:xfrm>
            <a:off x="1037370" y="4313446"/>
            <a:ext cx="1029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Adapter layer to refine representation on infrequent classes by using a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class-balanced sampling strategy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1ADD1A-7CF5-5287-28A9-20896254A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25" y="5470075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9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A00551-D845-7572-A453-146D6F30C39B}"/>
              </a:ext>
            </a:extLst>
          </p:cNvPr>
          <p:cNvSpPr txBox="1"/>
          <p:nvPr/>
        </p:nvSpPr>
        <p:spPr>
          <a:xfrm>
            <a:off x="201799" y="264861"/>
            <a:ext cx="944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F9B30F-69E9-7CAB-22FF-98897488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063" y="138736"/>
            <a:ext cx="4049047" cy="2951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99D382-28FD-A618-7A8C-8F26C1B0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25" y="3429000"/>
            <a:ext cx="5040761" cy="33261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42FE36-C31A-C5C6-45DE-47B62FE5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5" y="653853"/>
            <a:ext cx="5348932" cy="61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A00551-D845-7572-A453-146D6F30C39B}"/>
              </a:ext>
            </a:extLst>
          </p:cNvPr>
          <p:cNvSpPr txBox="1"/>
          <p:nvPr/>
        </p:nvSpPr>
        <p:spPr>
          <a:xfrm>
            <a:off x="201799" y="264861"/>
            <a:ext cx="944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DEDA21-1994-4B55-8727-05E4D2DE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4861"/>
            <a:ext cx="6096000" cy="2895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5ACF9F-ED51-868B-DBBB-668EFB7E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3560182"/>
            <a:ext cx="6143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9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A00551-D845-7572-A453-146D6F30C39B}"/>
              </a:ext>
            </a:extLst>
          </p:cNvPr>
          <p:cNvSpPr txBox="1"/>
          <p:nvPr/>
        </p:nvSpPr>
        <p:spPr>
          <a:xfrm>
            <a:off x="201799" y="264861"/>
            <a:ext cx="944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553EE-0163-DDDB-1757-9F77979B7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6" y="2560319"/>
            <a:ext cx="5096392" cy="23509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4921E8-75EB-BE2B-4F23-3F9D64DD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43" y="148196"/>
            <a:ext cx="5410013" cy="32808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5B500D-7F4B-6931-5580-FE3308327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1763"/>
            <a:ext cx="60579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784</Words>
  <Application>Microsoft Office PowerPoint</Application>
  <PresentationFormat>宽屏</PresentationFormat>
  <Paragraphs>110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Signifier</vt:lpstr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卓</dc:creator>
  <cp:lastModifiedBy>李 卓</cp:lastModifiedBy>
  <cp:revision>127</cp:revision>
  <dcterms:created xsi:type="dcterms:W3CDTF">2023-05-01T05:05:10Z</dcterms:created>
  <dcterms:modified xsi:type="dcterms:W3CDTF">2023-06-24T05:51:35Z</dcterms:modified>
</cp:coreProperties>
</file>